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620" r:id="rId2"/>
    <p:sldId id="596" r:id="rId3"/>
    <p:sldId id="579" r:id="rId4"/>
    <p:sldId id="622" r:id="rId5"/>
    <p:sldId id="569" r:id="rId6"/>
    <p:sldId id="571" r:id="rId7"/>
    <p:sldId id="608" r:id="rId8"/>
    <p:sldId id="609" r:id="rId9"/>
    <p:sldId id="610" r:id="rId10"/>
    <p:sldId id="631" r:id="rId11"/>
    <p:sldId id="611" r:id="rId12"/>
    <p:sldId id="623" r:id="rId13"/>
    <p:sldId id="603" r:id="rId14"/>
    <p:sldId id="621" r:id="rId15"/>
    <p:sldId id="302" r:id="rId16"/>
    <p:sldId id="624" r:id="rId17"/>
    <p:sldId id="626" r:id="rId18"/>
    <p:sldId id="627" r:id="rId19"/>
    <p:sldId id="605" r:id="rId20"/>
    <p:sldId id="599" r:id="rId21"/>
    <p:sldId id="632" r:id="rId22"/>
    <p:sldId id="612" r:id="rId23"/>
    <p:sldId id="613" r:id="rId24"/>
    <p:sldId id="614" r:id="rId25"/>
    <p:sldId id="615" r:id="rId26"/>
    <p:sldId id="628" r:id="rId27"/>
    <p:sldId id="629" r:id="rId28"/>
    <p:sldId id="630" r:id="rId29"/>
    <p:sldId id="616" r:id="rId30"/>
    <p:sldId id="618" r:id="rId31"/>
    <p:sldId id="434" r:id="rId32"/>
    <p:sldId id="633" r:id="rId33"/>
    <p:sldId id="634" r:id="rId34"/>
    <p:sldId id="61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DD5"/>
    <a:srgbClr val="92B573"/>
    <a:srgbClr val="75B6E5"/>
    <a:srgbClr val="FF0000"/>
    <a:srgbClr val="8DB4E2"/>
    <a:srgbClr val="D3908F"/>
    <a:srgbClr val="E0524A"/>
    <a:srgbClr val="8D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0"/>
    <p:restoredTop sz="76849" autoAdjust="0"/>
  </p:normalViewPr>
  <p:slideViewPr>
    <p:cSldViewPr snapToGrid="0" snapToObjects="1">
      <p:cViewPr varScale="1">
        <p:scale>
          <a:sx n="96" d="100"/>
          <a:sy n="96" d="100"/>
        </p:scale>
        <p:origin x="1944" y="168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89790-147C-7748-A8A1-65FAC8A20F72}" type="datetimeFigureOut">
              <a:rPr lang="en-US" smtClean="0"/>
              <a:t>6/30/25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87C3C-3B4A-A94C-9469-5678414F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9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B77B6-7185-9642-B594-FCD5D893C7A0}" type="datetimeFigureOut">
              <a:rPr lang="en-US" smtClean="0"/>
              <a:t>6/27/25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3586-FEB5-7C43-8F44-7EFAE4EEC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first session our goal is to develop some familiarity with the R programming language.</a:t>
            </a:r>
          </a:p>
          <a:p>
            <a:endParaRPr lang="en-US" dirty="0"/>
          </a:p>
          <a:p>
            <a:r>
              <a:rPr lang="en-US" dirty="0"/>
              <a:t>We will also discuss the important role of reproducible data analysis and how R can help us with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2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r>
              <a:rPr lang="en-US" dirty="0"/>
              <a:t>Once we know how to do basic manipulations of a dataset, we can use this to run common statistical tests.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125973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40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890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0155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48825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88605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2320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last part of this session, I want to show a few additional things you can do with </a:t>
            </a:r>
            <a:r>
              <a:rPr lang="en-US" dirty="0" err="1"/>
              <a:t>ggplot</a:t>
            </a:r>
            <a:r>
              <a:rPr lang="en-US" dirty="0"/>
              <a:t>, without going into much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3586-FEB5-7C43-8F44-7EFAE4EECA2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70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r>
              <a:rPr lang="en-US" dirty="0"/>
              <a:t>Once we know how to do basic manipulations of a dataset, we can use this to run common statistical tests.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23496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487" indent="0">
              <a:buNone/>
            </a:pPr>
            <a:r>
              <a:rPr lang="en-US" dirty="0"/>
              <a:t>Once we know how to do basic manipulations of a dataset, we can use this to run common statistical tests.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652007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6121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26338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36038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228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6680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0411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4CD6EC9-350B-7044-B5F0-8DCF21610B3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FA98B-EA5F-714E-A794-F1873AF6F27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48A3E-C0E7-224D-8307-E096DE5D56AC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C7F2C-1188-B142-BB61-171D612033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0074-8971-E04D-9BC0-BE45F9FDAB7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EB8C1-84C2-8646-8732-51338E926D44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1DE77-30E9-3F4D-BBA5-9B6AB79190B6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7EBE-1DB2-E74E-9C44-79AC52ED10C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24838CF-CBF1-4447-82E7-DAC39F50D634}" type="datetime1">
              <a:rPr lang="en-US" smtClean="0"/>
              <a:t>6/27/25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4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AE76-ADD2-C54F-A619-039722557B0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EF16A-3B61-9E4F-9E1F-EB5DF7E46F0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5ECA-FE03-EB4F-9287-38F194A60F5A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40FEB-939C-6D4F-AA90-A288EC45062B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799EA-DDAD-854E-A05A-18B120B5A289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10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1D07-0F0E-C944-8AC9-C81607AC64B5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5013B-1C83-744C-AE64-CBAFADC9E8F0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19A642-2C89-DA4A-A5A6-140F44AFA833}" type="datetime1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t>6/27/25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62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4" r:id="rId9"/>
    <p:sldLayoutId id="2147483675" r:id="rId10"/>
    <p:sldLayoutId id="2147483676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4ds.hadley.nz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7C40-3EED-4318-41D9-B310A82B60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Statistical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28306-F437-CD01-B499-1F1D931DC0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Patrick Mathias &amp; Brody Foy</a:t>
            </a:r>
          </a:p>
          <a:p>
            <a:r>
              <a:rPr lang="en-US" sz="2800" dirty="0"/>
              <a:t>Lab Medicine Core</a:t>
            </a:r>
          </a:p>
        </p:txBody>
      </p:sp>
    </p:spTree>
    <p:extLst>
      <p:ext uri="{BB962C8B-B14F-4D97-AF65-F5344CB8AC3E}">
        <p14:creationId xmlns:p14="http://schemas.microsoft.com/office/powerpoint/2010/main" val="3230755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Student’s t-test</a:t>
            </a:r>
          </a:p>
        </p:txBody>
      </p:sp>
    </p:spTree>
    <p:extLst>
      <p:ext uri="{BB962C8B-B14F-4D97-AF65-F5344CB8AC3E}">
        <p14:creationId xmlns:p14="http://schemas.microsoft.com/office/powerpoint/2010/main" val="391597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Student’s 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To test differences in means, we often use a t-test. This test assumes: </a:t>
            </a:r>
          </a:p>
          <a:p>
            <a:r>
              <a:rPr lang="en-US" sz="3200" dirty="0"/>
              <a:t>1) The data points are independent</a:t>
            </a:r>
          </a:p>
          <a:p>
            <a:r>
              <a:rPr lang="en-US" sz="3200" dirty="0"/>
              <a:t>2) The data are normally distributed (bell-curve shaped)</a:t>
            </a:r>
          </a:p>
          <a:p>
            <a:r>
              <a:rPr lang="en-US" sz="3200" dirty="0"/>
              <a:t>3) The variance of the two groups is similar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/>
              <a:t>There are two types of t-test: </a:t>
            </a:r>
          </a:p>
          <a:p>
            <a:pPr marL="514350" indent="-514350">
              <a:buAutoNum type="arabicParenR"/>
            </a:pPr>
            <a:r>
              <a:rPr lang="en-US" sz="3200" dirty="0"/>
              <a:t>1-sample: Test whether a mean differs from a given value</a:t>
            </a:r>
          </a:p>
          <a:p>
            <a:pPr marL="514350" indent="-514350">
              <a:buAutoNum type="arabicParenR"/>
            </a:pPr>
            <a:r>
              <a:rPr lang="en-US" sz="3200" dirty="0"/>
              <a:t>2-sample: Test whether two groups have different means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201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E780-C58E-08E6-3E60-D3AC5125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1-sample t-test</a:t>
            </a:r>
          </a:p>
        </p:txBody>
      </p:sp>
      <p:pic>
        <p:nvPicPr>
          <p:cNvPr id="6" name="Content Placeholder 5" descr="A diagram of a diagram of a number of blue cylinders&#10;&#10;Description automatically generated">
            <a:extLst>
              <a:ext uri="{FF2B5EF4-FFF2-40B4-BE49-F238E27FC236}">
                <a16:creationId xmlns:a16="http://schemas.microsoft.com/office/drawing/2014/main" id="{8DD04A66-BECE-BF77-5001-E50BB60C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56" y="2286000"/>
            <a:ext cx="6013026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B2CEA-F4A7-9164-20AD-DE08AB1C2EA0}"/>
              </a:ext>
            </a:extLst>
          </p:cNvPr>
          <p:cNvSpPr txBox="1"/>
          <p:nvPr/>
        </p:nvSpPr>
        <p:spPr>
          <a:xfrm>
            <a:off x="0" y="6488668"/>
            <a:ext cx="543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/wiki/Student%27s_t-test</a:t>
            </a:r>
          </a:p>
        </p:txBody>
      </p:sp>
    </p:spTree>
    <p:extLst>
      <p:ext uri="{BB962C8B-B14F-4D97-AF65-F5344CB8AC3E}">
        <p14:creationId xmlns:p14="http://schemas.microsoft.com/office/powerpoint/2010/main" val="304622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1-sample t-test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159026" y="4649264"/>
            <a:ext cx="11873947" cy="811728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645" y="4819388"/>
            <a:ext cx="12376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cholesterol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6134" y="1065545"/>
            <a:ext cx="11018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If we wanted to test whether total cholesterol levels were different from the US adult average (~190ng/mL), we’d use a 1-sample t-test:</a:t>
            </a:r>
          </a:p>
          <a:p>
            <a:endParaRPr lang="en-US" sz="3200" dirty="0">
              <a:latin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Filter down to the given test and limit to outpatients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Run the t-test</a:t>
            </a:r>
          </a:p>
        </p:txBody>
      </p:sp>
    </p:spTree>
    <p:extLst>
      <p:ext uri="{BB962C8B-B14F-4D97-AF65-F5344CB8AC3E}">
        <p14:creationId xmlns:p14="http://schemas.microsoft.com/office/powerpoint/2010/main" val="83219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1-sample t-test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1855305" y="5565913"/>
            <a:ext cx="7574446" cy="784212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15622" y="5747435"/>
            <a:ext cx="739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response = value, mu = 190) </a:t>
            </a:r>
          </a:p>
        </p:txBody>
      </p:sp>
      <p:sp>
        <p:nvSpPr>
          <p:cNvPr id="7" name="Rectangle 6"/>
          <p:cNvSpPr/>
          <p:nvPr/>
        </p:nvSpPr>
        <p:spPr>
          <a:xfrm>
            <a:off x="896134" y="1065545"/>
            <a:ext cx="11018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If we wanted to test whether total cholesterol levels were different from the US adult average (~190ng/mL), we’d use a 1-sample t-test:</a:t>
            </a:r>
          </a:p>
          <a:p>
            <a:endParaRPr lang="en-US" sz="3200" dirty="0">
              <a:latin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Filter down to the given test and limit to outpatients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Run the t-test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636476-7093-A8BA-1C51-1F9F25A20183}"/>
              </a:ext>
            </a:extLst>
          </p:cNvPr>
          <p:cNvGrpSpPr/>
          <p:nvPr/>
        </p:nvGrpSpPr>
        <p:grpSpPr>
          <a:xfrm>
            <a:off x="2446682" y="4109581"/>
            <a:ext cx="2365216" cy="1246648"/>
            <a:chOff x="896764" y="1732048"/>
            <a:chExt cx="2365216" cy="1246648"/>
          </a:xfrm>
        </p:grpSpPr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6B1481AE-D032-2E3D-53B4-2F7030E63CBD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06FEDE-7D07-DB3C-21C8-B106569DC7AF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dataframe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136AEB-3EF9-2564-89F8-92587F4B9859}"/>
              </a:ext>
            </a:extLst>
          </p:cNvPr>
          <p:cNvGrpSpPr/>
          <p:nvPr/>
        </p:nvGrpSpPr>
        <p:grpSpPr>
          <a:xfrm>
            <a:off x="5078597" y="4042274"/>
            <a:ext cx="2365216" cy="1246648"/>
            <a:chOff x="896764" y="1732048"/>
            <a:chExt cx="2365216" cy="1246648"/>
          </a:xfrm>
        </p:grpSpPr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E1EE637A-00A9-347C-9631-B6A8A99D3A19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4370"/>
                <a:gd name="adj2" fmla="val 86518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E1E19C-077C-A6D4-6F08-9A234514AFD7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variable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F1F6D2-492C-AB70-DE74-30E1BB8E5B60}"/>
              </a:ext>
            </a:extLst>
          </p:cNvPr>
          <p:cNvGrpSpPr/>
          <p:nvPr/>
        </p:nvGrpSpPr>
        <p:grpSpPr>
          <a:xfrm>
            <a:off x="8296547" y="4019776"/>
            <a:ext cx="2730760" cy="1246648"/>
            <a:chOff x="896764" y="1732048"/>
            <a:chExt cx="2365216" cy="1246648"/>
          </a:xfrm>
        </p:grpSpPr>
        <p:sp>
          <p:nvSpPr>
            <p:cNvPr id="18" name="Rounded Rectangular Callout 17">
              <a:extLst>
                <a:ext uri="{FF2B5EF4-FFF2-40B4-BE49-F238E27FC236}">
                  <a16:creationId xmlns:a16="http://schemas.microsoft.com/office/drawing/2014/main" id="{2C5DD3C3-3B81-BA0F-E375-3A2EFE0ECDD0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36721"/>
                <a:gd name="adj2" fmla="val 94612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C9F65A-AE5A-DCFC-0378-8743EB7DD9F0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presumed value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00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1-sample t-test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8417EA-98D0-40BF-B26D-D9453B16E3BD}"/>
              </a:ext>
            </a:extLst>
          </p:cNvPr>
          <p:cNvSpPr/>
          <p:nvPr/>
        </p:nvSpPr>
        <p:spPr>
          <a:xfrm>
            <a:off x="278296" y="2398643"/>
            <a:ext cx="11794433" cy="1391479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7F181-FB6E-4FB2-9EEF-48A5EFC2EE77}"/>
              </a:ext>
            </a:extLst>
          </p:cNvPr>
          <p:cNvSpPr txBox="1"/>
          <p:nvPr/>
        </p:nvSpPr>
        <p:spPr>
          <a:xfrm>
            <a:off x="2497619" y="3242803"/>
            <a:ext cx="7355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response = value, mu = 190)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DAFCB-1747-47F5-AB0D-B8A169E55188}"/>
              </a:ext>
            </a:extLst>
          </p:cNvPr>
          <p:cNvSpPr txBox="1"/>
          <p:nvPr/>
        </p:nvSpPr>
        <p:spPr>
          <a:xfrm>
            <a:off x="278296" y="2542528"/>
            <a:ext cx="117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cholesterol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12C64-E36D-F444-3ACF-38086469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4" y="4755922"/>
            <a:ext cx="11480671" cy="7304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CD8F29-AC81-7B6D-E13C-6CE0C5F634D7}"/>
              </a:ext>
            </a:extLst>
          </p:cNvPr>
          <p:cNvSpPr/>
          <p:nvPr/>
        </p:nvSpPr>
        <p:spPr>
          <a:xfrm>
            <a:off x="7381461" y="4598504"/>
            <a:ext cx="1470991" cy="1020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8BB5EE-3C8D-3D3B-C3EE-8509AD7C15EE}"/>
              </a:ext>
            </a:extLst>
          </p:cNvPr>
          <p:cNvSpPr txBox="1"/>
          <p:nvPr/>
        </p:nvSpPr>
        <p:spPr>
          <a:xfrm>
            <a:off x="6911837" y="5643817"/>
            <a:ext cx="251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t-statistic</a:t>
            </a:r>
          </a:p>
        </p:txBody>
      </p:sp>
      <p:sp>
        <p:nvSpPr>
          <p:cNvPr id="7" name="AutoShape 2" descr="{\displaystyle t={\frac {{\bar {x}}-\mu _{0}}{s/{\sqrt {n}}}},}">
            <a:extLst>
              <a:ext uri="{FF2B5EF4-FFF2-40B4-BE49-F238E27FC236}">
                <a16:creationId xmlns:a16="http://schemas.microsoft.com/office/drawing/2014/main" id="{BC05CB18-BBE0-C56C-4B98-D5BD9FDB22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{\displaystyle t={\frac {{\bar {x}}-\mu _{0}}{s/{\sqrt {n}}}},}">
            <a:extLst>
              <a:ext uri="{FF2B5EF4-FFF2-40B4-BE49-F238E27FC236}">
                <a16:creationId xmlns:a16="http://schemas.microsoft.com/office/drawing/2014/main" id="{F375E147-4C64-1895-A18D-716DF3BC44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F1B64E3-FBBA-F11B-B2F3-D6A75EC34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8016" y="6175810"/>
            <a:ext cx="1105554" cy="55277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D355557-4E9D-4FE9-9DB9-75139642DC5A}"/>
              </a:ext>
            </a:extLst>
          </p:cNvPr>
          <p:cNvSpPr/>
          <p:nvPr/>
        </p:nvSpPr>
        <p:spPr>
          <a:xfrm>
            <a:off x="3458817" y="4623399"/>
            <a:ext cx="1232453" cy="1020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F88E28-964D-A827-DB0C-D3D5C393239E}"/>
              </a:ext>
            </a:extLst>
          </p:cNvPr>
          <p:cNvSpPr txBox="1"/>
          <p:nvPr/>
        </p:nvSpPr>
        <p:spPr>
          <a:xfrm>
            <a:off x="2816086" y="5643817"/>
            <a:ext cx="251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2207685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4E780-C58E-08E6-3E60-D3AC5125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2-sample t-test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3B2CEA-F4A7-9164-20AD-DE08AB1C2EA0}"/>
              </a:ext>
            </a:extLst>
          </p:cNvPr>
          <p:cNvSpPr txBox="1"/>
          <p:nvPr/>
        </p:nvSpPr>
        <p:spPr>
          <a:xfrm>
            <a:off x="0" y="6488668"/>
            <a:ext cx="543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/wiki/Student%27s_t-test</a:t>
            </a:r>
          </a:p>
        </p:txBody>
      </p:sp>
      <p:pic>
        <p:nvPicPr>
          <p:cNvPr id="8" name="Content Placeholder 7" descr="A diagram of a sample test&#10;&#10;Description automatically generated">
            <a:extLst>
              <a:ext uri="{FF2B5EF4-FFF2-40B4-BE49-F238E27FC236}">
                <a16:creationId xmlns:a16="http://schemas.microsoft.com/office/drawing/2014/main" id="{34739956-EAFC-7EA2-B1CE-BAFC8FDC6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872" y="2286000"/>
            <a:ext cx="6618393" cy="4022725"/>
          </a:xfrm>
        </p:spPr>
      </p:pic>
    </p:spTree>
    <p:extLst>
      <p:ext uri="{BB962C8B-B14F-4D97-AF65-F5344CB8AC3E}">
        <p14:creationId xmlns:p14="http://schemas.microsoft.com/office/powerpoint/2010/main" val="1778459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2-sample t-test</a:t>
            </a:r>
          </a:p>
        </p:txBody>
      </p:sp>
      <p:sp>
        <p:nvSpPr>
          <p:cNvPr id="3" name="Rectangle 2"/>
          <p:cNvSpPr/>
          <p:nvPr/>
        </p:nvSpPr>
        <p:spPr>
          <a:xfrm>
            <a:off x="159026" y="4649264"/>
            <a:ext cx="11873947" cy="811728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4800" y="4855073"/>
            <a:ext cx="1074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6134" y="1065545"/>
            <a:ext cx="1101814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If we wanted to know whether women had lower iron levels than men, the steps would be:</a:t>
            </a:r>
          </a:p>
          <a:p>
            <a:endParaRPr lang="en-US" sz="3200" dirty="0">
              <a:latin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Filter down to the given test and cohort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Run a 2-sided t-test</a:t>
            </a:r>
          </a:p>
        </p:txBody>
      </p:sp>
    </p:spTree>
    <p:extLst>
      <p:ext uri="{BB962C8B-B14F-4D97-AF65-F5344CB8AC3E}">
        <p14:creationId xmlns:p14="http://schemas.microsoft.com/office/powerpoint/2010/main" val="3290553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2-sample t-test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896134" y="1065545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If we wanted to know whether women had lower iron levels than men, the steps would be: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Filter down to the given test and cohort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Run a 2-sided t-test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9B54ED-22C2-82C0-B24E-B09E084DAB46}"/>
              </a:ext>
            </a:extLst>
          </p:cNvPr>
          <p:cNvSpPr/>
          <p:nvPr/>
        </p:nvSpPr>
        <p:spPr>
          <a:xfrm>
            <a:off x="291548" y="4673785"/>
            <a:ext cx="11622727" cy="1015662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839ADD-CCA7-4309-9706-9471C3FF63BB}"/>
              </a:ext>
            </a:extLst>
          </p:cNvPr>
          <p:cNvSpPr txBox="1"/>
          <p:nvPr/>
        </p:nvSpPr>
        <p:spPr>
          <a:xfrm>
            <a:off x="794381" y="4871909"/>
            <a:ext cx="10603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response = value, explanatory = gender, </a:t>
            </a:r>
          </a:p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order = c(“Female”, “Male”)</a:t>
            </a:r>
          </a:p>
          <a:p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B2E13A-8EEC-631A-875E-EA4E9FA3F753}"/>
              </a:ext>
            </a:extLst>
          </p:cNvPr>
          <p:cNvGrpSpPr/>
          <p:nvPr/>
        </p:nvGrpSpPr>
        <p:grpSpPr>
          <a:xfrm>
            <a:off x="1585291" y="3150146"/>
            <a:ext cx="2365216" cy="1246648"/>
            <a:chOff x="896764" y="1732048"/>
            <a:chExt cx="2365216" cy="1246648"/>
          </a:xfrm>
        </p:grpSpPr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060DC857-C69B-11AD-CB9B-7A4D62D495A1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7F259D-2D0D-AAA7-233A-DEF83C84DA80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dataframe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7B5713-13B9-EF08-F18B-DB0A228DE20A}"/>
              </a:ext>
            </a:extLst>
          </p:cNvPr>
          <p:cNvGrpSpPr/>
          <p:nvPr/>
        </p:nvGrpSpPr>
        <p:grpSpPr>
          <a:xfrm>
            <a:off x="4654527" y="3028273"/>
            <a:ext cx="2365216" cy="1508105"/>
            <a:chOff x="896764" y="1596230"/>
            <a:chExt cx="2365216" cy="1508105"/>
          </a:xfrm>
        </p:grpSpPr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A29FBF35-9C63-1BEE-C9F3-A338DDC59C0A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4370"/>
                <a:gd name="adj2" fmla="val 86518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E36C49-623B-57F2-7AD9-1E178C4E1E4C}"/>
                </a:ext>
              </a:extLst>
            </p:cNvPr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outcome variable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0F1FD8-E58D-2A47-8782-F8271BCE2360}"/>
              </a:ext>
            </a:extLst>
          </p:cNvPr>
          <p:cNvGrpSpPr/>
          <p:nvPr/>
        </p:nvGrpSpPr>
        <p:grpSpPr>
          <a:xfrm>
            <a:off x="8296547" y="3127648"/>
            <a:ext cx="2730760" cy="1246648"/>
            <a:chOff x="896764" y="1732048"/>
            <a:chExt cx="2365216" cy="1246648"/>
          </a:xfrm>
        </p:grpSpPr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18BF533B-96E6-774C-F242-DEE385EF22CC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36721"/>
                <a:gd name="adj2" fmla="val 94612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BF13DD-E450-BAA8-3113-85CC33659323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group value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FA322C-0B73-B4BF-DB64-B2BD68A423BD}"/>
              </a:ext>
            </a:extLst>
          </p:cNvPr>
          <p:cNvGrpSpPr/>
          <p:nvPr/>
        </p:nvGrpSpPr>
        <p:grpSpPr>
          <a:xfrm>
            <a:off x="1424988" y="5853125"/>
            <a:ext cx="3229539" cy="1015661"/>
            <a:chOff x="896764" y="1732048"/>
            <a:chExt cx="2365216" cy="1246648"/>
          </a:xfrm>
        </p:grpSpPr>
        <p:sp>
          <p:nvSpPr>
            <p:cNvPr id="18" name="Rounded Rectangular Callout 17">
              <a:extLst>
                <a:ext uri="{FF2B5EF4-FFF2-40B4-BE49-F238E27FC236}">
                  <a16:creationId xmlns:a16="http://schemas.microsoft.com/office/drawing/2014/main" id="{F09A89C8-A01D-31AB-0165-09AD78A66B6F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8669"/>
                <a:gd name="adj2" fmla="val -77666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95833E-0315-58DB-6125-1B2FD380EC4D}"/>
                </a:ext>
              </a:extLst>
            </p:cNvPr>
            <p:cNvSpPr txBox="1"/>
            <p:nvPr/>
          </p:nvSpPr>
          <p:spPr>
            <a:xfrm>
              <a:off x="896764" y="1840287"/>
              <a:ext cx="2365216" cy="10199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female values are the reference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CA2C43-6C9A-5E49-8CF9-13CEE037732B}"/>
              </a:ext>
            </a:extLst>
          </p:cNvPr>
          <p:cNvSpPr txBox="1"/>
          <p:nvPr/>
        </p:nvSpPr>
        <p:spPr>
          <a:xfrm>
            <a:off x="4747892" y="5924942"/>
            <a:ext cx="5579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this difference in means calculation, subtract male values from female values</a:t>
            </a:r>
          </a:p>
        </p:txBody>
      </p:sp>
    </p:spTree>
    <p:extLst>
      <p:ext uri="{BB962C8B-B14F-4D97-AF65-F5344CB8AC3E}">
        <p14:creationId xmlns:p14="http://schemas.microsoft.com/office/powerpoint/2010/main" val="79829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9290" y="50787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2-sample t-test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8E51B4-85E1-49DA-875A-F331F8DE45A9}"/>
              </a:ext>
            </a:extLst>
          </p:cNvPr>
          <p:cNvSpPr/>
          <p:nvPr/>
        </p:nvSpPr>
        <p:spPr>
          <a:xfrm>
            <a:off x="480925" y="2122926"/>
            <a:ext cx="11018141" cy="1932239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961FA-13CA-4FEC-838D-3411208120A8}"/>
              </a:ext>
            </a:extLst>
          </p:cNvPr>
          <p:cNvSpPr txBox="1"/>
          <p:nvPr/>
        </p:nvSpPr>
        <p:spPr>
          <a:xfrm>
            <a:off x="599161" y="3001206"/>
            <a:ext cx="10401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response = value, explanatory = gender, </a:t>
            </a:r>
          </a:p>
          <a:p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order = c(“Female”, “Male”)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773B2-A0A9-4AE0-9978-062F8784AD83}"/>
              </a:ext>
            </a:extLst>
          </p:cNvPr>
          <p:cNvSpPr txBox="1"/>
          <p:nvPr/>
        </p:nvSpPr>
        <p:spPr>
          <a:xfrm>
            <a:off x="599161" y="2362011"/>
            <a:ext cx="10781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E2C26-9B4A-7326-57B9-50CE8F9A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9" y="4760291"/>
            <a:ext cx="11999902" cy="89838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3F706DC-238A-FA21-58E3-20BFE23C40C7}"/>
              </a:ext>
            </a:extLst>
          </p:cNvPr>
          <p:cNvSpPr/>
          <p:nvPr/>
        </p:nvSpPr>
        <p:spPr>
          <a:xfrm>
            <a:off x="7142922" y="4638260"/>
            <a:ext cx="1470991" cy="1020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DEDB84-F932-292E-6F23-395613F94353}"/>
              </a:ext>
            </a:extLst>
          </p:cNvPr>
          <p:cNvSpPr/>
          <p:nvPr/>
        </p:nvSpPr>
        <p:spPr>
          <a:xfrm>
            <a:off x="2925388" y="4638260"/>
            <a:ext cx="1470991" cy="102041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5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9713-5501-81FC-18BD-FA473CE86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977" y="267629"/>
            <a:ext cx="9720072" cy="1499616"/>
          </a:xfrm>
        </p:spPr>
        <p:txBody>
          <a:bodyPr/>
          <a:lstStyle/>
          <a:p>
            <a:r>
              <a:rPr lang="en-US" dirty="0"/>
              <a:t>Lesson Prep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9551F-ACD4-D04B-B1D9-EE3A20CDA0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33854" y="1767245"/>
            <a:ext cx="8798312" cy="4619625"/>
          </a:xfrm>
        </p:spPr>
        <p:txBody>
          <a:bodyPr>
            <a:normAutofit lnSpcReduction="1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Locate the “06 – Stats” </a:t>
            </a:r>
            <a:r>
              <a:rPr lang="en-US" dirty="0" err="1"/>
              <a:t>qmd</a:t>
            </a:r>
            <a:r>
              <a:rPr lang="en-US" dirty="0"/>
              <a:t> file on the course website.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Navigate to the file and use the menu on the top right to download.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Upload to your core folder on the RStudio server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99DEBA-F6E7-A6B7-28FD-0B3F60DAB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7969" y="1017437"/>
            <a:ext cx="6261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11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D2291-3F5C-65BC-7B7B-84871BAB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84F02-4FC4-1E7A-66B3-7A3C768F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35CEA-AED0-024F-1381-6026DAEF0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10360152" cy="3682365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Open “06 – </a:t>
            </a:r>
            <a:r>
              <a:rPr lang="en-US" dirty="0" err="1"/>
              <a:t>Stats.qmd</a:t>
            </a:r>
            <a:r>
              <a:rPr lang="en-US" dirty="0"/>
              <a:t>”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Work through the T-test exercises section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Sticky up when done</a:t>
            </a:r>
          </a:p>
        </p:txBody>
      </p:sp>
    </p:spTree>
    <p:extLst>
      <p:ext uri="{BB962C8B-B14F-4D97-AF65-F5344CB8AC3E}">
        <p14:creationId xmlns:p14="http://schemas.microsoft.com/office/powerpoint/2010/main" val="1642417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Chi-squared test</a:t>
            </a:r>
          </a:p>
        </p:txBody>
      </p:sp>
    </p:spTree>
    <p:extLst>
      <p:ext uri="{BB962C8B-B14F-4D97-AF65-F5344CB8AC3E}">
        <p14:creationId xmlns:p14="http://schemas.microsoft.com/office/powerpoint/2010/main" val="2704055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Chi-squared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/>
          </a:bodyPr>
          <a:lstStyle/>
          <a:p>
            <a:r>
              <a:rPr lang="en-US" sz="3200" dirty="0"/>
              <a:t>To test for differences in event rates, we often use a chi-squared test. This test assumes: </a:t>
            </a:r>
          </a:p>
          <a:p>
            <a:r>
              <a:rPr lang="en-US" sz="3200" dirty="0"/>
              <a:t>1) The data points are independent</a:t>
            </a:r>
          </a:p>
          <a:p>
            <a:r>
              <a:rPr lang="en-US" sz="3200" dirty="0"/>
              <a:t>2) We expect at least 5 occurrences of each event for each sub-group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/>
              <a:t>The most common type of chi-squared tests whether event rates are similar for multiple groups. There are other variants for different scenarios.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405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Chi-squared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Lets say we want to know if two clinics order a test at the same rate. We have the following data: 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br>
              <a:rPr lang="en-US" sz="3200" dirty="0"/>
            </a:br>
            <a:r>
              <a:rPr lang="en-US" sz="3200" dirty="0"/>
              <a:t>To evaluate this, we need to know what the average rate of ordering is: </a:t>
            </a:r>
            <a:br>
              <a:rPr lang="en-US" sz="3200" dirty="0"/>
            </a:br>
            <a:r>
              <a:rPr lang="en-US" sz="3200" dirty="0"/>
              <a:t>avg rate = (51 + 81)/(103 + 209 + 51 + 81) = 29.7%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9EA5C5-9ABB-4A32-B6D5-CAEBE2BF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109881"/>
              </p:ext>
            </p:extLst>
          </p:nvPr>
        </p:nvGraphicFramePr>
        <p:xfrm>
          <a:off x="2372361" y="3013452"/>
          <a:ext cx="5755641" cy="1647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547">
                  <a:extLst>
                    <a:ext uri="{9D8B030D-6E8A-4147-A177-3AD203B41FA5}">
                      <a16:colId xmlns:a16="http://schemas.microsoft.com/office/drawing/2014/main" val="1457878097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525565980"/>
                    </a:ext>
                  </a:extLst>
                </a:gridCol>
                <a:gridCol w="1918547">
                  <a:extLst>
                    <a:ext uri="{9D8B030D-6E8A-4147-A177-3AD203B41FA5}">
                      <a16:colId xmlns:a16="http://schemas.microsoft.com/office/drawing/2014/main" val="3139970476"/>
                    </a:ext>
                  </a:extLst>
                </a:gridCol>
              </a:tblGrid>
              <a:tr h="5493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not ordered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ordered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939680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r>
                        <a:rPr lang="en-US" b="1" dirty="0"/>
                        <a:t>Clinic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227399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r>
                        <a:rPr lang="en-US" b="1" dirty="0"/>
                        <a:t>Clinic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9740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Chi-squared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If on average the test is ordered for 29.7% of visits. Then for clinic 1, which has 154 total visits we’d expect</a:t>
            </a:r>
            <a:br>
              <a:rPr lang="en-US" sz="3200" dirty="0"/>
            </a:br>
            <a:r>
              <a:rPr lang="en-US" sz="3200" dirty="0"/>
              <a:t>154*0.703: 108.2 tests not ordered, and 154*0.297: 45.8 tests ordered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Clinical 2 has 290 total visits, so we’d expect 86.1 tests ordered, 203.9 tests not ordered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A chi-squared test checks whether this table is meaningfully different to the observed table</a:t>
            </a:r>
          </a:p>
          <a:p>
            <a:pPr marL="0" indent="0">
              <a:buNone/>
            </a:pPr>
            <a:endParaRPr lang="en-US" sz="32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9EA5C5-9ABB-4A32-B6D5-CAEBE2BF3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970234"/>
              </p:ext>
            </p:extLst>
          </p:nvPr>
        </p:nvGraphicFramePr>
        <p:xfrm>
          <a:off x="2545080" y="3794416"/>
          <a:ext cx="7330440" cy="173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3480">
                  <a:extLst>
                    <a:ext uri="{9D8B030D-6E8A-4147-A177-3AD203B41FA5}">
                      <a16:colId xmlns:a16="http://schemas.microsoft.com/office/drawing/2014/main" val="1457878097"/>
                    </a:ext>
                  </a:extLst>
                </a:gridCol>
                <a:gridCol w="2443480">
                  <a:extLst>
                    <a:ext uri="{9D8B030D-6E8A-4147-A177-3AD203B41FA5}">
                      <a16:colId xmlns:a16="http://schemas.microsoft.com/office/drawing/2014/main" val="525565980"/>
                    </a:ext>
                  </a:extLst>
                </a:gridCol>
                <a:gridCol w="2443480">
                  <a:extLst>
                    <a:ext uri="{9D8B030D-6E8A-4147-A177-3AD203B41FA5}">
                      <a16:colId xmlns:a16="http://schemas.microsoft.com/office/drawing/2014/main" val="3139970476"/>
                    </a:ext>
                  </a:extLst>
                </a:gridCol>
              </a:tblGrid>
              <a:tr h="5493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not ordered</a:t>
                      </a:r>
                      <a:br>
                        <a:rPr lang="en-US" dirty="0"/>
                      </a:br>
                      <a:r>
                        <a:rPr lang="en-US" dirty="0"/>
                        <a:t>(Expected)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ordered</a:t>
                      </a:r>
                      <a:br>
                        <a:rPr lang="en-US" dirty="0"/>
                      </a:br>
                      <a:r>
                        <a:rPr lang="en-US" dirty="0"/>
                        <a:t>(Expected)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939680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r>
                        <a:rPr lang="en-US" b="1" dirty="0"/>
                        <a:t>Clinic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227399"/>
                  </a:ext>
                </a:extLst>
              </a:tr>
              <a:tr h="549318">
                <a:tc>
                  <a:txBody>
                    <a:bodyPr/>
                    <a:lstStyle/>
                    <a:p>
                      <a:r>
                        <a:rPr lang="en-US" b="1" dirty="0"/>
                        <a:t>Clinic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35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878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70" y="104635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Chi-squared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869629" y="1917218"/>
            <a:ext cx="1101814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To run chi-squared tests in R, we have three steps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Filter down to the given test and groups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Generate the binary outcome variable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Run the test</a:t>
            </a:r>
          </a:p>
          <a:p>
            <a:pPr marL="514350" indent="-514350">
              <a:buAutoNum type="arabicPeriod"/>
            </a:pPr>
            <a:endParaRPr lang="en-US" sz="3200" dirty="0">
              <a:latin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</a:rPr>
              <a:t>To illustrate this, lets check whether male + female outpatients have different rates of low iron (&lt;31)</a:t>
            </a:r>
          </a:p>
        </p:txBody>
      </p:sp>
    </p:spTree>
    <p:extLst>
      <p:ext uri="{BB962C8B-B14F-4D97-AF65-F5344CB8AC3E}">
        <p14:creationId xmlns:p14="http://schemas.microsoft.com/office/powerpoint/2010/main" val="3027716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70" y="104635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Chi-squared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869629" y="1917218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To run chi-squared tests in R, we have three steps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Filter down to the given test and groups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Generate the binary outcome variable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Run the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E3552-2248-F91D-4D9D-C17076B0F7FA}"/>
              </a:ext>
            </a:extLst>
          </p:cNvPr>
          <p:cNvSpPr/>
          <p:nvPr/>
        </p:nvSpPr>
        <p:spPr>
          <a:xfrm>
            <a:off x="547173" y="4666208"/>
            <a:ext cx="10837274" cy="767183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D6C8F-DCF2-79C8-7510-7E1F47AEEAB8}"/>
              </a:ext>
            </a:extLst>
          </p:cNvPr>
          <p:cNvSpPr txBox="1"/>
          <p:nvPr/>
        </p:nvSpPr>
        <p:spPr>
          <a:xfrm>
            <a:off x="547172" y="4838816"/>
            <a:ext cx="11018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216017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70" y="104635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Chi-squared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869629" y="1917218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To run chi-squared tests in R, we have three steps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Filter down to the given test and groups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Generate the binary outcome variable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Run the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E3552-2248-F91D-4D9D-C17076B0F7FA}"/>
              </a:ext>
            </a:extLst>
          </p:cNvPr>
          <p:cNvSpPr/>
          <p:nvPr/>
        </p:nvSpPr>
        <p:spPr>
          <a:xfrm>
            <a:off x="2809461" y="4666208"/>
            <a:ext cx="6239857" cy="1032227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D6C8F-DCF2-79C8-7510-7E1F47AEEAB8}"/>
              </a:ext>
            </a:extLst>
          </p:cNvPr>
          <p:cNvSpPr txBox="1"/>
          <p:nvPr/>
        </p:nvSpPr>
        <p:spPr>
          <a:xfrm>
            <a:off x="3142681" y="4828378"/>
            <a:ext cx="5906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|&gt; </a:t>
            </a:r>
          </a:p>
          <a:p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mutate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iron_binary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 (value &lt; 32))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22041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70" y="1046355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Chi-squared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869629" y="1917218"/>
            <a:ext cx="1101814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To run chi-squared tests in R, we have three steps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Filter down to the given test and groups</a:t>
            </a:r>
          </a:p>
          <a:p>
            <a:pPr marL="514350" indent="-514350">
              <a:buAutoNum type="arabicPeriod"/>
            </a:pPr>
            <a:r>
              <a:rPr lang="en-US" sz="3200" dirty="0">
                <a:latin typeface="Calibri" panose="020F0502020204030204" pitchFamily="34" charset="0"/>
              </a:rPr>
              <a:t>Generate the binary outcome variable</a:t>
            </a:r>
          </a:p>
          <a:p>
            <a:pPr marL="514350" indent="-514350">
              <a:buAutoNum type="arabicPeriod"/>
            </a:pPr>
            <a:r>
              <a:rPr lang="en-US" sz="3200" b="1" dirty="0">
                <a:latin typeface="Calibri" panose="020F0502020204030204" pitchFamily="34" charset="0"/>
              </a:rPr>
              <a:t>Run the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0E3552-2248-F91D-4D9D-C17076B0F7FA}"/>
              </a:ext>
            </a:extLst>
          </p:cNvPr>
          <p:cNvSpPr/>
          <p:nvPr/>
        </p:nvSpPr>
        <p:spPr>
          <a:xfrm>
            <a:off x="1948069" y="5811645"/>
            <a:ext cx="7712765" cy="740680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D6C8F-DCF2-79C8-7510-7E1F47AEEAB8}"/>
              </a:ext>
            </a:extLst>
          </p:cNvPr>
          <p:cNvSpPr txBox="1"/>
          <p:nvPr/>
        </p:nvSpPr>
        <p:spPr>
          <a:xfrm>
            <a:off x="2213113" y="5973815"/>
            <a:ext cx="718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chisq_test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iron_binary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~ gender)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ABAF38-FA15-0CDB-6937-02F0BF57B9E8}"/>
              </a:ext>
            </a:extLst>
          </p:cNvPr>
          <p:cNvGrpSpPr/>
          <p:nvPr/>
        </p:nvGrpSpPr>
        <p:grpSpPr>
          <a:xfrm>
            <a:off x="3122543" y="4197240"/>
            <a:ext cx="2365216" cy="1246648"/>
            <a:chOff x="896764" y="1732048"/>
            <a:chExt cx="2365216" cy="1246648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0B4779D5-D7AE-F786-FFFF-5C5539A42EA2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6901"/>
                <a:gd name="adj2" fmla="val 80824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69B9E7-0132-2817-5D6B-C2844FF5AFF7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dataframe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72773AA-8037-169E-B367-A52F6F3239D1}"/>
              </a:ext>
            </a:extLst>
          </p:cNvPr>
          <p:cNvGrpSpPr/>
          <p:nvPr/>
        </p:nvGrpSpPr>
        <p:grpSpPr>
          <a:xfrm>
            <a:off x="5803494" y="4004744"/>
            <a:ext cx="2365216" cy="1508105"/>
            <a:chOff x="896764" y="1596230"/>
            <a:chExt cx="2365216" cy="1508105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BA62AE7C-C059-D12E-920C-1C43DD5E850D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24370"/>
                <a:gd name="adj2" fmla="val 86518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6B2A74-91F8-2C52-6B4E-C8EEA1E55FBA}"/>
                </a:ext>
              </a:extLst>
            </p:cNvPr>
            <p:cNvSpPr txBox="1"/>
            <p:nvPr/>
          </p:nvSpPr>
          <p:spPr>
            <a:xfrm>
              <a:off x="896764" y="1596230"/>
              <a:ext cx="2365216" cy="15081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outcome variable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98A579-03C9-5CDD-3517-1592F52BEE28}"/>
              </a:ext>
            </a:extLst>
          </p:cNvPr>
          <p:cNvGrpSpPr/>
          <p:nvPr/>
        </p:nvGrpSpPr>
        <p:grpSpPr>
          <a:xfrm>
            <a:off x="8270043" y="4140563"/>
            <a:ext cx="2730760" cy="1246648"/>
            <a:chOff x="896764" y="1732048"/>
            <a:chExt cx="2365216" cy="1246648"/>
          </a:xfrm>
        </p:grpSpPr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53E12E3E-D078-7178-FA5A-60E6DB0932FF}"/>
                </a:ext>
              </a:extLst>
            </p:cNvPr>
            <p:cNvSpPr/>
            <p:nvPr/>
          </p:nvSpPr>
          <p:spPr>
            <a:xfrm>
              <a:off x="896764" y="1732048"/>
              <a:ext cx="2365216" cy="1246648"/>
            </a:xfrm>
            <a:prstGeom prst="wedgeRoundRectCallout">
              <a:avLst>
                <a:gd name="adj1" fmla="val -36721"/>
                <a:gd name="adj2" fmla="val 94612"/>
                <a:gd name="adj3" fmla="val 16667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C2ECE4-8C31-185E-0148-73B29728D501}"/>
                </a:ext>
              </a:extLst>
            </p:cNvPr>
            <p:cNvSpPr txBox="1"/>
            <p:nvPr/>
          </p:nvSpPr>
          <p:spPr>
            <a:xfrm>
              <a:off x="896764" y="1811673"/>
              <a:ext cx="2365216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group value</a:t>
              </a:r>
              <a:endParaRPr lang="en-US" sz="2800" dirty="0">
                <a:solidFill>
                  <a:schemeClr val="bg1"/>
                </a:solidFill>
                <a:latin typeface="Consolas" panose="020B0609020204030204" pitchFamily="49" charset="0"/>
                <a:ea typeface="Monaco" charset="0"/>
                <a:cs typeface="Consolas" panose="020B0609020204030204" pitchFamily="49" charset="0"/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82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490" y="896643"/>
            <a:ext cx="5800460" cy="777536"/>
          </a:xfrm>
        </p:spPr>
        <p:txBody>
          <a:bodyPr/>
          <a:lstStyle/>
          <a:p>
            <a:r>
              <a:rPr lang="en-US" sz="4800" dirty="0">
                <a:solidFill>
                  <a:srgbClr val="000000"/>
                </a:solidFill>
              </a:rPr>
              <a:t>Chi-squared test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8417EA-98D0-40BF-B26D-D9453B16E3BD}"/>
              </a:ext>
            </a:extLst>
          </p:cNvPr>
          <p:cNvSpPr/>
          <p:nvPr/>
        </p:nvSpPr>
        <p:spPr>
          <a:xfrm>
            <a:off x="586929" y="2266122"/>
            <a:ext cx="11018141" cy="2014330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17F181-FB6E-4FB2-9EEF-48A5EFC2EE77}"/>
              </a:ext>
            </a:extLst>
          </p:cNvPr>
          <p:cNvSpPr txBox="1"/>
          <p:nvPr/>
        </p:nvSpPr>
        <p:spPr>
          <a:xfrm>
            <a:off x="767797" y="3706785"/>
            <a:ext cx="9489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chisq_test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iron_binary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~ gender)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FDAFCB-1747-47F5-AB0D-B8A169E55188}"/>
              </a:ext>
            </a:extLst>
          </p:cNvPr>
          <p:cNvSpPr txBox="1"/>
          <p:nvPr/>
        </p:nvSpPr>
        <p:spPr>
          <a:xfrm>
            <a:off x="767797" y="2475006"/>
            <a:ext cx="108372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filter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chem, 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test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’,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pat_type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== ‘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outpatient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’)</a:t>
            </a:r>
          </a:p>
          <a:p>
            <a:endParaRPr lang="fr-FR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  <a:p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&lt;-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iron_subset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|&gt; 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mutate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fr-FR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iron_binary</a:t>
            </a:r>
            <a:r>
              <a:rPr lang="fr-FR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 = (value &lt; 32))</a:t>
            </a:r>
            <a:endParaRPr lang="en-US" sz="2000" dirty="0">
              <a:solidFill>
                <a:srgbClr val="164F86"/>
              </a:solidFill>
              <a:latin typeface="Monaco" pitchFamily="2" charset="77"/>
              <a:ea typeface="Courier New"/>
              <a:cs typeface="Consolas" panose="020B0609020204030204" pitchFamily="49" charset="0"/>
              <a:sym typeface="Courier New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D537AA-4631-C186-C477-EEC282F94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602" y="4872395"/>
            <a:ext cx="7150795" cy="138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1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E8F3C-E7A3-CC49-8EBA-E7177324CB62}"/>
              </a:ext>
            </a:extLst>
          </p:cNvPr>
          <p:cNvSpPr txBox="1"/>
          <p:nvPr/>
        </p:nvSpPr>
        <p:spPr>
          <a:xfrm>
            <a:off x="626225" y="201578"/>
            <a:ext cx="10939550" cy="6912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Lesson Goals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List required assumptions for using a Student’s t-test or a chi-squared test to answer questions</a:t>
            </a:r>
          </a:p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kern="1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Identify common scenarios for which t-tests and chi-squared tests are appropriate</a:t>
            </a:r>
          </a:p>
          <a:p>
            <a:pPr marR="0" lvl="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3200" kern="1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4000" dirty="0"/>
              <a:t>Lesson Objectives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Describe the common syntax for statistics functions available in the infer package</a:t>
            </a:r>
          </a:p>
          <a:p>
            <a:pPr marL="514350" indent="-514350">
              <a:buFontTx/>
              <a:buAutoNum type="arabicPeriod"/>
            </a:pPr>
            <a:r>
              <a:rPr lang="en-US" sz="3200" dirty="0"/>
              <a:t>Perform 1 and 2 sample t tests using the infer package</a:t>
            </a:r>
          </a:p>
          <a:p>
            <a:pPr marL="514350" indent="-514350">
              <a:buAutoNum type="arabicPeriod"/>
            </a:pPr>
            <a:r>
              <a:rPr lang="en-US" sz="3200" dirty="0"/>
              <a:t>Apply a chi-squared test to determine whether differences in event rates are statistically significant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6677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2D2291-3F5C-65BC-7B7B-84871BAB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84F02-4FC4-1E7A-66B3-7A3C768F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35CEA-AED0-024F-1381-6026DAEF0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10360152" cy="3682365"/>
          </a:xfrm>
        </p:spPr>
        <p:txBody>
          <a:bodyPr>
            <a:norm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Open “06 – </a:t>
            </a:r>
            <a:r>
              <a:rPr lang="en-US" dirty="0" err="1"/>
              <a:t>Stats.qmd</a:t>
            </a:r>
            <a:r>
              <a:rPr lang="en-US" dirty="0"/>
              <a:t>”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Work through the chi-squared section, including exercises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Sticky up when done</a:t>
            </a:r>
          </a:p>
        </p:txBody>
      </p:sp>
    </p:spTree>
    <p:extLst>
      <p:ext uri="{BB962C8B-B14F-4D97-AF65-F5344CB8AC3E}">
        <p14:creationId xmlns:p14="http://schemas.microsoft.com/office/powerpoint/2010/main" val="874957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A81-EACE-CA4A-8F32-2988B17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Else?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16874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CA01E-BDA4-D660-49FD-6CE2F897D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979107" cy="1499616"/>
          </a:xfrm>
        </p:spPr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i="1" dirty="0"/>
              <a:t>infer</a:t>
            </a:r>
            <a:r>
              <a:rPr lang="en-US" dirty="0"/>
              <a:t> package is built to work with tidy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8D02A-2FCC-DCFD-F151-1462D9085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this lesson we used the </a:t>
            </a:r>
            <a:r>
              <a:rPr lang="en-US" i="1" dirty="0"/>
              <a:t>infer</a:t>
            </a:r>
            <a:r>
              <a:rPr lang="en-US" dirty="0"/>
              <a:t> package to limit data manipulation</a:t>
            </a:r>
          </a:p>
          <a:p>
            <a:r>
              <a:rPr lang="en-US" dirty="0"/>
              <a:t>We used special helper functions for specific tests but the package uses a broader framework with 4 core functions to do a large range of tests: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highlight>
                  <a:srgbClr val="0D1117"/>
                </a:highlight>
              </a:rPr>
              <a:t>specify() allows you to specify the variable, or relationship between variables, that you’re interested in.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highlight>
                  <a:srgbClr val="0D1117"/>
                </a:highlight>
              </a:rPr>
              <a:t>hypothesize() allows you to declare the null hypothesis.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highlight>
                  <a:srgbClr val="0D1117"/>
                </a:highlight>
              </a:rPr>
              <a:t>generate() allows you to generate data reflecting the null hypothesis.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6EDF3"/>
                </a:solidFill>
                <a:effectLst/>
                <a:highlight>
                  <a:srgbClr val="0D1117"/>
                </a:highlight>
              </a:rPr>
              <a:t>calculate() allows you to calculate a distribution of statistics from the generated data to form the null distribution.</a:t>
            </a:r>
          </a:p>
          <a:p>
            <a:r>
              <a:rPr lang="en-US" dirty="0"/>
              <a:t>Learn more by typing vignette(“infer”) into R!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106D6B-924B-EA04-75CE-32B9D8FD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391" y="99237"/>
            <a:ext cx="6377609" cy="18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54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AFC7-9126-97A2-51E7-AEB524CD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includes a wide variety of 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2B3BF-5953-2409-4EEB-132C03E18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 was derived from the S language - both are intended to support statistics</a:t>
            </a:r>
          </a:p>
          <a:p>
            <a:r>
              <a:rPr lang="en-US" sz="2800" dirty="0"/>
              <a:t>Without installing separate packages there are dozens of helpful stat functions</a:t>
            </a:r>
          </a:p>
          <a:p>
            <a:r>
              <a:rPr lang="en-US" sz="2800" dirty="0"/>
              <a:t>Major drawback is that many functions do not assume your </a:t>
            </a:r>
            <a:r>
              <a:rPr lang="en-US" sz="2800" dirty="0" err="1"/>
              <a:t>dataframe</a:t>
            </a:r>
            <a:r>
              <a:rPr lang="en-US" sz="2800" dirty="0"/>
              <a:t> is tidy: many assume that two observations are in two columns rather than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96CE6-769D-E796-0631-D8AD2B820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C0FE87-D5F9-CF55-043D-7F9181BE3376}"/>
              </a:ext>
            </a:extLst>
          </p:cNvPr>
          <p:cNvSpPr/>
          <p:nvPr/>
        </p:nvSpPr>
        <p:spPr>
          <a:xfrm>
            <a:off x="1974573" y="5658976"/>
            <a:ext cx="7076661" cy="811728"/>
          </a:xfrm>
          <a:prstGeom prst="rect">
            <a:avLst/>
          </a:prstGeom>
          <a:solidFill>
            <a:srgbClr val="F0F2F4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60BB3-7B0E-F091-7079-1711CB1944A1}"/>
              </a:ext>
            </a:extLst>
          </p:cNvPr>
          <p:cNvSpPr txBox="1"/>
          <p:nvPr/>
        </p:nvSpPr>
        <p:spPr>
          <a:xfrm>
            <a:off x="2222295" y="5864785"/>
            <a:ext cx="6828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t.test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(column1 ~ column2, data = </a:t>
            </a:r>
            <a:r>
              <a:rPr lang="en-US" sz="2000" dirty="0" err="1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dataframe</a:t>
            </a:r>
            <a:r>
              <a:rPr lang="en-US" sz="2000" dirty="0">
                <a:solidFill>
                  <a:srgbClr val="164F86"/>
                </a:solidFill>
                <a:latin typeface="Monaco" pitchFamily="2" charset="77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020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791C7-F3E4-DF81-C575-544555EC7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for you in the future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34A080-EB41-197E-BE5C-CBEECFB0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87826"/>
            <a:ext cx="9720073" cy="432153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R for Data Science, 2</a:t>
            </a:r>
            <a:r>
              <a:rPr lang="en-US" sz="2800" baseline="30000" dirty="0"/>
              <a:t>nd</a:t>
            </a:r>
            <a:r>
              <a:rPr lang="en-US" sz="2800" dirty="0"/>
              <a:t> edition: </a:t>
            </a:r>
            <a:r>
              <a:rPr lang="en-US" sz="2800" dirty="0">
                <a:hlinkClick r:id="rId2"/>
              </a:rPr>
              <a:t>https://r4ds.hadley.nz/</a:t>
            </a:r>
            <a:endParaRPr lang="en-US" sz="2800" dirty="0"/>
          </a:p>
          <a:p>
            <a:r>
              <a:rPr lang="en-US" sz="2800" dirty="0"/>
              <a:t>Conference workshops (beyond the basics):</a:t>
            </a:r>
          </a:p>
          <a:p>
            <a:pPr lvl="1"/>
            <a:r>
              <a:rPr lang="en-US" sz="2400" dirty="0"/>
              <a:t>Association for Pathology Informatics</a:t>
            </a:r>
          </a:p>
          <a:p>
            <a:pPr lvl="1"/>
            <a:r>
              <a:rPr lang="en-US" sz="2400" dirty="0"/>
              <a:t>Mass Spectrometry and Advances in the Clinical Lab</a:t>
            </a:r>
          </a:p>
          <a:p>
            <a:endParaRPr lang="en-US" sz="2800" dirty="0"/>
          </a:p>
          <a:p>
            <a:r>
              <a:rPr lang="en-US" sz="2800" dirty="0"/>
              <a:t>Informatics faculty are here to help! Find us on Teams!</a:t>
            </a:r>
          </a:p>
          <a:p>
            <a:endParaRPr lang="en-US" sz="2800" dirty="0"/>
          </a:p>
          <a:p>
            <a:r>
              <a:rPr lang="en-US" sz="2800" dirty="0"/>
              <a:t>Please fill out post-course survey: </a:t>
            </a:r>
          </a:p>
          <a:p>
            <a:r>
              <a:rPr lang="en-US" sz="2800" dirty="0"/>
              <a:t>https://</a:t>
            </a:r>
            <a:r>
              <a:rPr lang="en-US" sz="2800" dirty="0" err="1"/>
              <a:t>bit.ly</a:t>
            </a:r>
            <a:r>
              <a:rPr lang="en-US" sz="2800" dirty="0"/>
              <a:t>/4eqVyFp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C83D3E-1B8A-3A35-C4F8-CA9585E4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4" name="Picture 3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05FBFA9F-4F12-F815-9902-A0E2D04A4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442" y="3487442"/>
            <a:ext cx="3370558" cy="33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6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284F02-4FC4-1E7A-66B3-7A3C768F1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 #1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35CEA-AED0-024F-1381-6026DAEF0D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4128" y="2238375"/>
            <a:ext cx="10360152" cy="3682365"/>
          </a:xfrm>
        </p:spPr>
        <p:txBody>
          <a:bodyPr>
            <a:normAutofit fontScale="92500" lnSpcReduction="20000"/>
          </a:bodyPr>
          <a:lstStyle/>
          <a:p>
            <a:pPr marL="914400" indent="-914400">
              <a:buFont typeface="+mj-lt"/>
              <a:buAutoNum type="arabicPeriod"/>
            </a:pPr>
            <a:r>
              <a:rPr lang="en-US" dirty="0"/>
              <a:t>In your console, install the infer package using the following: </a:t>
            </a:r>
            <a:r>
              <a:rPr lang="en-US" b="1" dirty="0" err="1"/>
              <a:t>install.packages</a:t>
            </a:r>
            <a:r>
              <a:rPr lang="en-US" b="1" dirty="0"/>
              <a:t>(“infer”)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Open “06 – </a:t>
            </a:r>
            <a:r>
              <a:rPr lang="en-US" dirty="0" err="1"/>
              <a:t>Stats.qmd</a:t>
            </a:r>
            <a:r>
              <a:rPr lang="en-US" dirty="0"/>
              <a:t>”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Run the Setup Code Chunk section</a:t>
            </a:r>
          </a:p>
          <a:p>
            <a:pPr marL="914400" indent="-914400">
              <a:buFont typeface="+mj-lt"/>
              <a:buAutoNum type="arabicPeriod"/>
            </a:pPr>
            <a:r>
              <a:rPr lang="en-US" dirty="0"/>
              <a:t>Sticky up when done</a:t>
            </a:r>
          </a:p>
        </p:txBody>
      </p:sp>
    </p:spTree>
    <p:extLst>
      <p:ext uri="{BB962C8B-B14F-4D97-AF65-F5344CB8AC3E}">
        <p14:creationId xmlns:p14="http://schemas.microsoft.com/office/powerpoint/2010/main" val="126641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 tests</a:t>
            </a:r>
          </a:p>
        </p:txBody>
      </p:sp>
    </p:spTree>
    <p:extLst>
      <p:ext uri="{BB962C8B-B14F-4D97-AF65-F5344CB8AC3E}">
        <p14:creationId xmlns:p14="http://schemas.microsoft.com/office/powerpoint/2010/main" val="258182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We are often interested in whether observed values are meaningfully different either between groups, or from a fixed value. To do this we use statistical tests. </a:t>
            </a:r>
          </a:p>
          <a:p>
            <a:endParaRPr lang="en-US" sz="3200" dirty="0"/>
          </a:p>
          <a:p>
            <a:r>
              <a:rPr lang="en-US" sz="3200" dirty="0"/>
              <a:t>There are a wide variety of tests, but most operate in the same way.</a:t>
            </a:r>
          </a:p>
          <a:p>
            <a:r>
              <a:rPr lang="en-US" sz="3200" dirty="0"/>
              <a:t>1) You assume the shape (“distribution”) of the data if there is no effect – this is called the null hypothesis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2) Assuming the null hypothesis is true, you estimate the probability of seeing an effect as big as what your data shows by random chance.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40509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Imagine you have a six-sided die, and roll it 10 times, getting:</a:t>
            </a:r>
            <a:br>
              <a:rPr lang="en-US" sz="3200" dirty="0"/>
            </a:br>
            <a:r>
              <a:rPr lang="en-US" sz="3200" dirty="0"/>
              <a:t>1, 5, 1, 1, 6, 3, 1, 1, 1, 2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That’s a lot of 1’s! Maybe the die is loaded… 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If we wanted to test whether the die is fair, we: </a:t>
            </a:r>
            <a:br>
              <a:rPr lang="en-US" sz="3200" dirty="0"/>
            </a:br>
            <a:r>
              <a:rPr lang="en-US" sz="3200" dirty="0"/>
              <a:t>1) Assume the die is fair – that each outcome is equally likely</a:t>
            </a:r>
          </a:p>
          <a:p>
            <a:r>
              <a:rPr lang="en-US" sz="3200" dirty="0"/>
              <a:t>2) With this assumption, we estimate the probability of getting at least 6x 1’s from 10 rolls. 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1217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From a fair die, the probability of rolling at least 6x 1’s in 10 throws is 0.24% (1 in 400). That’s pretty unlikely. This means our initial assumption (‘the die is fair’) is probably wrong!</a:t>
            </a:r>
          </a:p>
          <a:p>
            <a:r>
              <a:rPr lang="en-US" sz="3200" dirty="0"/>
              <a:t>The p-value from a statistical test is the probability of a result as extreme as the data occurring due to chance, given the null hypothesis. This is the 0.24% above. </a:t>
            </a:r>
          </a:p>
          <a:p>
            <a:pPr marL="0" indent="0">
              <a:buNone/>
            </a:pPr>
            <a:r>
              <a:rPr lang="en-US" sz="3200" dirty="0"/>
              <a:t>Often we use the (somewhat arbitrary) threshold of p &lt; 0.05 (5%). 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Note, the p-value is NOT the probability our hypothesis is correct. 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715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AAFD-A0F8-FE49-8BE2-89224347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34416"/>
            <a:ext cx="9720072" cy="1499616"/>
          </a:xfrm>
        </p:spPr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5E44A-F10F-6648-8613-2432C1A64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59280"/>
            <a:ext cx="9720073" cy="4683760"/>
          </a:xfrm>
        </p:spPr>
        <p:txBody>
          <a:bodyPr>
            <a:normAutofit/>
          </a:bodyPr>
          <a:lstStyle/>
          <a:p>
            <a:r>
              <a:rPr lang="en-US" sz="3200" dirty="0"/>
              <a:t>When analyzing data, there are two questions we are often interested in: </a:t>
            </a:r>
          </a:p>
          <a:p>
            <a:r>
              <a:rPr lang="en-US" sz="3200" dirty="0"/>
              <a:t>1) Does a mean differ between two groups?</a:t>
            </a:r>
          </a:p>
          <a:p>
            <a:r>
              <a:rPr lang="en-US" sz="3200" dirty="0"/>
              <a:t>2) Does an event rate differ between two groups?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For most datasets these questions can be evaluated with 1) a t-test, and 2) a chi-squared test</a:t>
            </a:r>
          </a:p>
          <a:p>
            <a:pPr marL="0" indent="0">
              <a:buNone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3677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27672</TotalTime>
  <Words>1919</Words>
  <Application>Microsoft Macintosh PowerPoint</Application>
  <PresentationFormat>Widescreen</PresentationFormat>
  <Paragraphs>223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Consolas</vt:lpstr>
      <vt:lpstr>Monaco</vt:lpstr>
      <vt:lpstr>Tw Cen MT</vt:lpstr>
      <vt:lpstr>Tw Cen MT Condensed</vt:lpstr>
      <vt:lpstr>Wingdings</vt:lpstr>
      <vt:lpstr>Wingdings 3</vt:lpstr>
      <vt:lpstr>Integral</vt:lpstr>
      <vt:lpstr>Statistical Testing</vt:lpstr>
      <vt:lpstr>Lesson Prep</vt:lpstr>
      <vt:lpstr>PowerPoint Presentation</vt:lpstr>
      <vt:lpstr>Your Turn #1</vt:lpstr>
      <vt:lpstr>Statistical tests</vt:lpstr>
      <vt:lpstr>Statistical tests</vt:lpstr>
      <vt:lpstr>Statistical tests</vt:lpstr>
      <vt:lpstr>Statistical tests</vt:lpstr>
      <vt:lpstr>Statistical tests</vt:lpstr>
      <vt:lpstr>Student’s t-test</vt:lpstr>
      <vt:lpstr>Student’s t-test</vt:lpstr>
      <vt:lpstr>1-sample t-test</vt:lpstr>
      <vt:lpstr>1-sample t-test</vt:lpstr>
      <vt:lpstr>1-sample t-test</vt:lpstr>
      <vt:lpstr>1-sample t-test</vt:lpstr>
      <vt:lpstr>2-sample t-test</vt:lpstr>
      <vt:lpstr>2-sample t-test</vt:lpstr>
      <vt:lpstr>2-sample t-test</vt:lpstr>
      <vt:lpstr>2-sample t-test</vt:lpstr>
      <vt:lpstr>Your Turn #1</vt:lpstr>
      <vt:lpstr>Chi-squared test</vt:lpstr>
      <vt:lpstr>Chi-squared test</vt:lpstr>
      <vt:lpstr>Chi-squared test</vt:lpstr>
      <vt:lpstr>Chi-squared test</vt:lpstr>
      <vt:lpstr>Chi-squared test</vt:lpstr>
      <vt:lpstr>Chi-squared test</vt:lpstr>
      <vt:lpstr>Chi-squared test</vt:lpstr>
      <vt:lpstr>Chi-squared test</vt:lpstr>
      <vt:lpstr>Chi-squared test</vt:lpstr>
      <vt:lpstr>Your Turn #2</vt:lpstr>
      <vt:lpstr>What Else?</vt:lpstr>
      <vt:lpstr>The infer package is built to work with tidy data</vt:lpstr>
      <vt:lpstr>Base R includes a wide variety of statistical tests</vt:lpstr>
      <vt:lpstr>Resources for you in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Medical Doctors  Reproducible Clinical Data Analysis</dc:title>
  <dc:creator>Kadauke, Stephan,M.D.</dc:creator>
  <cp:lastModifiedBy>Patrick C Mathias</cp:lastModifiedBy>
  <cp:revision>745</cp:revision>
  <cp:lastPrinted>2020-07-14T03:12:28Z</cp:lastPrinted>
  <dcterms:created xsi:type="dcterms:W3CDTF">2018-02-01T22:00:01Z</dcterms:created>
  <dcterms:modified xsi:type="dcterms:W3CDTF">2025-06-30T19:50:05Z</dcterms:modified>
</cp:coreProperties>
</file>